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61" r:id="rId3"/>
    <p:sldId id="268" r:id="rId4"/>
    <p:sldId id="257" r:id="rId5"/>
    <p:sldId id="269" r:id="rId6"/>
    <p:sldId id="270" r:id="rId7"/>
    <p:sldId id="271" r:id="rId8"/>
    <p:sldId id="260" r:id="rId9"/>
    <p:sldId id="258" r:id="rId10"/>
    <p:sldId id="263" r:id="rId11"/>
    <p:sldId id="262" r:id="rId12"/>
    <p:sldId id="264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000" autoAdjust="0"/>
  </p:normalViewPr>
  <p:slideViewPr>
    <p:cSldViewPr snapToGrid="0">
      <p:cViewPr>
        <p:scale>
          <a:sx n="170" d="100"/>
          <a:sy n="170" d="100"/>
        </p:scale>
        <p:origin x="-211" y="-4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DF358-E8EB-41A3-916C-F01558879D72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F26714-EDCB-4BC2-918B-E9A6823FC5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209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F26714-EDCB-4BC2-918B-E9A6823FC55C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5042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2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7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36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6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57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0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0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79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35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91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044ED-AD2D-415A-8F6B-38D1A2AFDB16}" type="datetimeFigureOut">
              <a:rPr lang="en-AU" smtClean="0"/>
              <a:t>30/07/2020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2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gif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8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26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707" y="941695"/>
            <a:ext cx="6182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188 specimens scanned,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 8 were omitted from landmarking</a:t>
            </a:r>
          </a:p>
          <a:p>
            <a:endParaRPr lang="en-AU" dirty="0"/>
          </a:p>
          <a:p>
            <a:r>
              <a:rPr lang="en-AU" dirty="0" smtClean="0"/>
              <a:t>180 specimens landmarked,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 were omitted from analysis because were juvenile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4 believed to be other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</a:t>
            </a:r>
            <a:r>
              <a:rPr lang="en-AU" dirty="0" smtClean="0"/>
              <a:t> outlier (Procrustes distance from mean, upper quartile)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 smtClean="0"/>
              <a:t> 169 specimens for analysis,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68 females, 91 males, 10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67 subtropicus, 39 south stuartii, 23 north stuartii, 40 dubious (holotype)</a:t>
            </a:r>
          </a:p>
          <a:p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22935" y="798003"/>
            <a:ext cx="4845620" cy="2683073"/>
            <a:chOff x="7214375" y="941695"/>
            <a:chExt cx="4845620" cy="26830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4375" y="941695"/>
              <a:ext cx="4845620" cy="26830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7707086" y="1149532"/>
              <a:ext cx="391885" cy="522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773091" y="4500153"/>
            <a:ext cx="2260595" cy="2005851"/>
            <a:chOff x="2631504" y="570198"/>
            <a:chExt cx="6692111" cy="5937984"/>
          </a:xfrm>
        </p:grpSpPr>
        <p:grpSp>
          <p:nvGrpSpPr>
            <p:cNvPr id="8" name="Group 7"/>
            <p:cNvGrpSpPr/>
            <p:nvPr/>
          </p:nvGrpSpPr>
          <p:grpSpPr>
            <a:xfrm>
              <a:off x="2631504" y="570198"/>
              <a:ext cx="6692111" cy="5937984"/>
              <a:chOff x="1237044" y="455898"/>
              <a:chExt cx="6692111" cy="5937984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3"/>
              <a:srcRect l="46895" t="7573" r="28186" b="47695"/>
              <a:stretch/>
            </p:blipFill>
            <p:spPr>
              <a:xfrm>
                <a:off x="1237044" y="462845"/>
                <a:ext cx="3356576" cy="5931037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47083" t="8342" r="27639" b="45943"/>
              <a:stretch/>
            </p:blipFill>
            <p:spPr>
              <a:xfrm>
                <a:off x="4593621" y="455898"/>
                <a:ext cx="3335534" cy="5937984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4229242" y="61493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02791" y="4484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08922" y="243110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230598" y="107702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559220" y="555323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571606" y="36616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576755" y="20218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622579" y="462201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436080" y="624554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485895" y="18285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074653" y="18525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442150" y="424021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003390" y="426748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993229" y="37453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31990" y="37260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492842" y="34667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317196" y="5140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37219" y="46429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755456" y="51808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10647" y="48240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566596" y="592233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012892" y="53069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657907" y="3429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42709" y="32680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04518" y="32879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063063" y="62611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595978" y="61850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66730" y="52823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39700" y="35210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295095" y="35527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99437" y="48824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748990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369086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82198" y="587639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919928" y="58868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16888" y="54897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95397" y="54998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35657" y="536312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771834" y="5361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68773" y="497358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61540" y="4976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273048" y="45926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40013" y="457099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7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117028" y="44828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014184" y="44883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132128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015717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306550" y="34224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866302" y="33900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338569" y="2205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808898" y="220075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376761" y="16986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89225" y="17782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503600" y="1108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686687" y="111605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004452" y="4627413"/>
            <a:ext cx="2648190" cy="1693909"/>
            <a:chOff x="1509427" y="68826"/>
            <a:chExt cx="9496574" cy="6468762"/>
          </a:xfrm>
        </p:grpSpPr>
        <p:grpSp>
          <p:nvGrpSpPr>
            <p:cNvPr id="68" name="Group 67"/>
            <p:cNvGrpSpPr/>
            <p:nvPr/>
          </p:nvGrpSpPr>
          <p:grpSpPr>
            <a:xfrm>
              <a:off x="1509427" y="68826"/>
              <a:ext cx="9496574" cy="6468762"/>
              <a:chOff x="7929154" y="-211289"/>
              <a:chExt cx="9496574" cy="6468762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5"/>
              <a:srcRect l="49094" t="17238" r="29812" b="65320"/>
              <a:stretch/>
            </p:blipFill>
            <p:spPr>
              <a:xfrm>
                <a:off x="7929154" y="2573308"/>
                <a:ext cx="4523937" cy="3682243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6"/>
              <a:srcRect l="35969" t="17714" r="20250" b="67429"/>
              <a:stretch/>
            </p:blipFill>
            <p:spPr>
              <a:xfrm>
                <a:off x="7929154" y="-211289"/>
                <a:ext cx="9496565" cy="3172301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 rotWithShape="1">
              <a:blip r:embed="rId7"/>
              <a:srcRect l="46656" t="16572" r="24469" b="64285"/>
              <a:stretch/>
            </p:blipFill>
            <p:spPr>
              <a:xfrm>
                <a:off x="12374434" y="2961012"/>
                <a:ext cx="5051294" cy="3296461"/>
              </a:xfrm>
              <a:prstGeom prst="rect">
                <a:avLst/>
              </a:prstGeom>
            </p:spPr>
          </p:pic>
        </p:grpSp>
        <p:sp>
          <p:nvSpPr>
            <p:cNvPr id="69" name="Oval 68"/>
            <p:cNvSpPr/>
            <p:nvPr/>
          </p:nvSpPr>
          <p:spPr>
            <a:xfrm>
              <a:off x="8471141" y="447293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646375" y="49453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586728" y="3915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480354" y="34884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495594" y="596297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665445" y="607594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311361" y="50215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040548" y="50367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3154092" y="580866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0423572" y="2272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166817" y="580866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0423571" y="2441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974242" y="22729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974241" y="2433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266588" y="43322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4006238" y="43119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44529" y="402203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182868" y="4002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74350" y="91789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074349" y="10971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18750" y="9351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715131" y="11021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401980" y="234730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401980" y="25143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485433" y="24892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486754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123832" y="23018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505352" y="54158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927173" y="19865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337937" y="508387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8123832" y="246385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4753761" y="540570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927173" y="215489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935180" y="50737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11451" y="1691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316811" y="164481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611451" y="184734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316811" y="180166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6602760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602759" y="2821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045133" y="262401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7045124" y="27791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141472" y="55521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128681" y="55673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670524" y="252690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666749" y="26946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3184788" y="21128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2763148" y="20318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184788" y="227521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763148" y="21980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593443" y="236754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5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0534600" y="5607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2597009" y="2529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6456021" y="55615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0095580" y="469450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201112" y="158241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201111" y="1739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936637" y="47222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9497769" y="511359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7417730" y="516070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9560913" y="4684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7306217" y="476022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9848068" y="602087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343017" y="274863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7124815" y="601549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2340315" y="29207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2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" y="452437"/>
            <a:ext cx="6231659" cy="3450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962" y="952129"/>
            <a:ext cx="129570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 allometry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0.137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1, 127</a:t>
            </a:r>
            <a:r>
              <a:rPr lang="en-AU" sz="1400" dirty="0" smtClean="0"/>
              <a:t> = 20.115</a:t>
            </a:r>
          </a:p>
          <a:p>
            <a:r>
              <a:rPr lang="en-AU" sz="1400" dirty="0" smtClean="0"/>
              <a:t>p = 0.001</a:t>
            </a:r>
            <a:endParaRPr lang="en-A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666115" y="4299714"/>
            <a:ext cx="204893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Population identity as a predictor of size variation</a:t>
            </a:r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2, 126</a:t>
            </a:r>
            <a:r>
              <a:rPr lang="en-AU" sz="1400" dirty="0" smtClean="0"/>
              <a:t> = 32.096</a:t>
            </a:r>
          </a:p>
          <a:p>
            <a:r>
              <a:rPr lang="en-AU" sz="1400" dirty="0" smtClean="0"/>
              <a:t>p =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58668" y="952129"/>
            <a:ext cx="19812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Do they have unique </a:t>
            </a:r>
            <a:r>
              <a:rPr lang="en-AU" sz="1400" dirty="0" err="1"/>
              <a:t>allometries</a:t>
            </a:r>
            <a:r>
              <a:rPr lang="en-AU" sz="1400" dirty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*population)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0.013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2, 123 </a:t>
            </a:r>
            <a:r>
              <a:rPr lang="en-AU" sz="1400" dirty="0"/>
              <a:t>= </a:t>
            </a:r>
            <a:r>
              <a:rPr lang="en-AU" sz="1400" dirty="0" smtClean="0"/>
              <a:t>1.08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0.267</a:t>
            </a:r>
            <a:endParaRPr lang="en-AU" sz="1400" dirty="0"/>
          </a:p>
          <a:p>
            <a:endParaRPr lang="en-AU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939868" y="952239"/>
            <a:ext cx="1964265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400" dirty="0"/>
              <a:t>Adjusting for size, are </a:t>
            </a:r>
            <a:r>
              <a:rPr lang="en-AU" sz="1400" dirty="0" smtClean="0"/>
              <a:t>populations </a:t>
            </a:r>
            <a:r>
              <a:rPr lang="en-AU" sz="1400" dirty="0"/>
              <a:t>different in shape? (</a:t>
            </a:r>
            <a:r>
              <a:rPr lang="en-AU" sz="1400" dirty="0" err="1" smtClean="0"/>
              <a:t>shape~size+population</a:t>
            </a:r>
            <a:r>
              <a:rPr lang="en-AU" sz="1400" dirty="0" smtClean="0"/>
              <a:t>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0.125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2, 125</a:t>
            </a:r>
            <a:r>
              <a:rPr lang="en-AU" sz="1400" dirty="0" smtClean="0"/>
              <a:t> </a:t>
            </a:r>
            <a:r>
              <a:rPr lang="en-AU" sz="1400" dirty="0"/>
              <a:t>= </a:t>
            </a:r>
            <a:r>
              <a:rPr lang="en-AU" sz="1400" dirty="0" smtClean="0"/>
              <a:t>10.55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0.001</a:t>
            </a:r>
            <a:endParaRPr lang="en-AU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92" y="3259183"/>
            <a:ext cx="6270108" cy="3471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6307" t="6168" r="34845" b="18952"/>
          <a:stretch/>
        </p:blipFill>
        <p:spPr>
          <a:xfrm>
            <a:off x="973183" y="4376057"/>
            <a:ext cx="1563968" cy="222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5" y="1514475"/>
            <a:ext cx="1242105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0.202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15.9</a:t>
            </a:r>
          </a:p>
          <a:p>
            <a:r>
              <a:rPr lang="en-AU" dirty="0" smtClean="0"/>
              <a:t>p = 0.001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80985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0.058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0.183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32" y="710300"/>
            <a:ext cx="1096230" cy="1886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2691353"/>
            <a:ext cx="1206363" cy="1938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744715"/>
            <a:ext cx="1116806" cy="1805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6886804" y="3608954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45808" t="49243" r="52292" b="46564"/>
          <a:stretch/>
        </p:blipFill>
        <p:spPr>
          <a:xfrm>
            <a:off x="9541347" y="171478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6880273" y="1559158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28292" t="46194" r="69598" b="48661"/>
          <a:stretch/>
        </p:blipFill>
        <p:spPr>
          <a:xfrm>
            <a:off x="8052591" y="155151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6857576" y="5626094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53723" t="77258" r="43533" b="18549"/>
          <a:stretch/>
        </p:blipFill>
        <p:spPr>
          <a:xfrm>
            <a:off x="10866816" y="171908"/>
            <a:ext cx="169817" cy="143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44" y="226998"/>
            <a:ext cx="6425674" cy="35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38039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717.86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0.262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45.138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19.45 </a:t>
                      </a:r>
                    </a:p>
                    <a:p>
                      <a:pPr algn="ctr"/>
                      <a:r>
                        <a:rPr lang="en-AU" sz="1050" dirty="0" smtClean="0"/>
                        <a:t>North: 4.11</a:t>
                      </a:r>
                    </a:p>
                    <a:p>
                      <a:pPr algn="ctr"/>
                      <a:r>
                        <a:rPr lang="en-AU" sz="1050" dirty="0" smtClean="0"/>
                        <a:t>Sub: 4.61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0.033</a:t>
                      </a:r>
                    </a:p>
                    <a:p>
                      <a:pPr algn="ctr"/>
                      <a:r>
                        <a:rPr lang="en-AU" sz="1050" dirty="0" smtClean="0"/>
                        <a:t>North: 0.012</a:t>
                      </a:r>
                    </a:p>
                    <a:p>
                      <a:pPr algn="ctr"/>
                      <a:r>
                        <a:rPr lang="en-AU" sz="1050" dirty="0" smtClean="0"/>
                        <a:t>Sub: 0.005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1.254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0.259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0.341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0.294</a:t>
                      </a:r>
                    </a:p>
                    <a:p>
                      <a:pPr algn="ctr"/>
                      <a:r>
                        <a:rPr lang="en-AU" sz="1050" dirty="0" smtClean="0"/>
                        <a:t>North: 0.62</a:t>
                      </a:r>
                    </a:p>
                    <a:p>
                      <a:pPr algn="ctr"/>
                      <a:r>
                        <a:rPr lang="en-AU" sz="1050" dirty="0" smtClean="0"/>
                        <a:t>Sub: 0.582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681.95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0.249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42.131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4.79 </a:t>
                      </a:r>
                    </a:p>
                    <a:p>
                      <a:pPr algn="ctr"/>
                      <a:r>
                        <a:rPr lang="en-AU" sz="1050" dirty="0" smtClean="0"/>
                        <a:t>North: 59.92</a:t>
                      </a:r>
                    </a:p>
                    <a:p>
                      <a:pPr algn="ctr"/>
                      <a:r>
                        <a:rPr lang="en-AU" sz="1050" dirty="0" smtClean="0"/>
                        <a:t>Sub: 20.22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0.008</a:t>
                      </a:r>
                    </a:p>
                    <a:p>
                      <a:pPr algn="ctr"/>
                      <a:r>
                        <a:rPr lang="en-AU" sz="1050" dirty="0" smtClean="0"/>
                        <a:t>North: 0.178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0.301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4.53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1.524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0.579</a:t>
                      </a:r>
                    </a:p>
                    <a:p>
                      <a:pPr algn="ctr"/>
                      <a:r>
                        <a:rPr lang="en-AU" sz="1050" dirty="0" smtClean="0"/>
                        <a:t>North: 0.043</a:t>
                      </a:r>
                    </a:p>
                    <a:p>
                      <a:pPr algn="ctr"/>
                      <a:r>
                        <a:rPr lang="en-AU" sz="1050" dirty="0" smtClean="0"/>
                        <a:t>Sub: 0.224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0.167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25.526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0.072</a:t>
                      </a:r>
                    </a:p>
                    <a:p>
                      <a:pPr algn="ctr"/>
                      <a:r>
                        <a:rPr lang="en-AU" sz="1050" dirty="0" smtClean="0"/>
                        <a:t>North: 0.038</a:t>
                      </a:r>
                    </a:p>
                    <a:p>
                      <a:pPr algn="ctr"/>
                      <a:r>
                        <a:rPr lang="en-AU" sz="1050" dirty="0" smtClean="0"/>
                        <a:t>Sub: 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2.874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0.825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1.626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0.774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0.145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21.54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0.068</a:t>
                      </a:r>
                    </a:p>
                    <a:p>
                      <a:pPr algn="ctr"/>
                      <a:r>
                        <a:rPr lang="en-AU" sz="1050" dirty="0" smtClean="0"/>
                        <a:t>North: 0.063</a:t>
                      </a:r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2.683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1.407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1.496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0.076</a:t>
                      </a:r>
                    </a:p>
                    <a:p>
                      <a:pPr algn="ctr"/>
                      <a:r>
                        <a:rPr lang="en-AU" sz="1050" dirty="0" smtClean="0"/>
                        <a:t>Sub: 0.09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07" t="6168" r="34845" b="18952"/>
          <a:stretch/>
        </p:blipFill>
        <p:spPr>
          <a:xfrm>
            <a:off x="10628032" y="4635280"/>
            <a:ext cx="1563968" cy="22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266354"/>
              </p:ext>
            </p:extLst>
          </p:nvPr>
        </p:nvGraphicFramePr>
        <p:xfrm>
          <a:off x="819150" y="305682"/>
          <a:ext cx="10515600" cy="3215126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317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317745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121.31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832.91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55.53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20.294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60.87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1.413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953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246.26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12.55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9.829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88" y="3564791"/>
            <a:ext cx="5947524" cy="32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84" y="554113"/>
            <a:ext cx="10136644" cy="56127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03936" y="6166884"/>
            <a:ext cx="258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Residual shape PCA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503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72" y="411520"/>
            <a:ext cx="11032873" cy="610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4647" y="-79115"/>
            <a:ext cx="15607112" cy="86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58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54" y="498147"/>
            <a:ext cx="10136089" cy="5612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31920" y="6196913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including unknown sex and dubious population identity 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307" t="4696" r="34845" b="18951"/>
          <a:stretch/>
        </p:blipFill>
        <p:spPr>
          <a:xfrm>
            <a:off x="10628032" y="4591594"/>
            <a:ext cx="1563968" cy="22664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88" y="4186650"/>
            <a:ext cx="1213512" cy="2010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0"/>
            <a:ext cx="1295400" cy="2061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6" y="55304"/>
            <a:ext cx="1205972" cy="19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4" y="378777"/>
            <a:ext cx="10950395" cy="60633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284316" y="1520117"/>
            <a:ext cx="168901" cy="30285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647714" y="4421542"/>
            <a:ext cx="123278" cy="3368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150359" y="2323857"/>
            <a:ext cx="218407" cy="34362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567581" y="739878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52532" y="4509875"/>
            <a:ext cx="123278" cy="3368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716008" y="2114186"/>
            <a:ext cx="227143" cy="41934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19730" y="1252204"/>
            <a:ext cx="227143" cy="419342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51631" y="3303784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29539" y="1604682"/>
            <a:ext cx="227224" cy="25793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94275" y="2168645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6368766" y="3000414"/>
            <a:ext cx="17674" cy="3033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537218" y="1578436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030876" y="2637419"/>
            <a:ext cx="253440" cy="1103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258930" y="2747759"/>
            <a:ext cx="137823" cy="17771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025153" y="4545647"/>
            <a:ext cx="100561" cy="3010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846873" y="2234550"/>
            <a:ext cx="196083" cy="31042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8086601" y="4213412"/>
            <a:ext cx="264023" cy="382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6772859" y="3678717"/>
            <a:ext cx="74014" cy="29730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822578" y="4908177"/>
            <a:ext cx="264023" cy="3828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943151" y="4025153"/>
            <a:ext cx="310823" cy="6293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5943151" y="3839409"/>
            <a:ext cx="280454" cy="302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47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41"/>
            <a:ext cx="11416471" cy="632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5" y="13269"/>
            <a:ext cx="5113071" cy="3155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50" y="40539"/>
            <a:ext cx="4922734" cy="3037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2170" y="2553310"/>
            <a:ext cx="7774255" cy="430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" y="1071154"/>
            <a:ext cx="9530954" cy="5277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87.92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3488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560845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6.197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0.919</a:t>
            </a:r>
          </a:p>
          <a:p>
            <a:r>
              <a:rPr lang="en-AU" sz="1400" dirty="0" smtClean="0"/>
              <a:t>p = 0.556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0.014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2.451</a:t>
            </a:r>
          </a:p>
          <a:p>
            <a:r>
              <a:rPr lang="en-AU" sz="1400" dirty="0" smtClean="0"/>
              <a:t>p = 0.003</a:t>
            </a:r>
          </a:p>
          <a:p>
            <a:endParaRPr lang="en-AU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4" y="923891"/>
            <a:ext cx="8460297" cy="46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9227</TotalTime>
  <Words>832</Words>
  <Application>Microsoft Office PowerPoint</Application>
  <PresentationFormat>Widescreen</PresentationFormat>
  <Paragraphs>374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75</cp:revision>
  <dcterms:created xsi:type="dcterms:W3CDTF">2020-06-25T02:10:41Z</dcterms:created>
  <dcterms:modified xsi:type="dcterms:W3CDTF">2020-07-30T06:59:21Z</dcterms:modified>
</cp:coreProperties>
</file>